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5"/>
  </p:handoutMasterIdLst>
  <p:sldIdLst>
    <p:sldId id="256" r:id="rId2"/>
    <p:sldId id="257" r:id="rId3"/>
    <p:sldId id="258" r:id="rId4"/>
    <p:sldId id="259" r:id="rId5"/>
    <p:sldId id="261" r:id="rId6"/>
    <p:sldId id="262" r:id="rId7"/>
    <p:sldId id="263" r:id="rId8"/>
    <p:sldId id="264" r:id="rId9"/>
    <p:sldId id="265" r:id="rId10"/>
    <p:sldId id="268" r:id="rId11"/>
    <p:sldId id="266" r:id="rId12"/>
    <p:sldId id="267" r:id="rId13"/>
    <p:sldId id="269"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13.xml"/><Relationship Id="rId7" Type="http://schemas.openxmlformats.org/officeDocument/2006/relationships/slide" Target="../slides/slide11.xml"/><Relationship Id="rId2" Type="http://schemas.openxmlformats.org/officeDocument/2006/relationships/slide" Target="../slides/slide8.xml"/><Relationship Id="rId1" Type="http://schemas.openxmlformats.org/officeDocument/2006/relationships/slide" Target="../slides/slide5.xml"/><Relationship Id="rId6" Type="http://schemas.openxmlformats.org/officeDocument/2006/relationships/slide" Target="../slides/slide9.xml"/><Relationship Id="rId5" Type="http://schemas.openxmlformats.org/officeDocument/2006/relationships/slide" Target="../slides/slide7.xml"/><Relationship Id="rId4" Type="http://schemas.openxmlformats.org/officeDocument/2006/relationships/slide" Target="../slides/slide6.xml"/><Relationship Id="rId9"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33B6EE-D512-45AB-B198-60500A956FB4}"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CA"/>
        </a:p>
      </dgm:t>
    </dgm:pt>
    <dgm:pt modelId="{F2038873-FF26-45F2-B17A-9D3171C887E2}">
      <dgm:prSet phldrT="[Text]"/>
      <dgm:spPr/>
      <dgm:t>
        <a:bodyPr/>
        <a:lstStyle/>
        <a:p>
          <a:r>
            <a:rPr lang="en-US" smtClean="0"/>
            <a:t> </a:t>
          </a:r>
          <a:r>
            <a:rPr lang="en-US" smtClean="0">
              <a:hlinkClick xmlns:r="http://schemas.openxmlformats.org/officeDocument/2006/relationships" r:id="rId1" action="ppaction://hlinksldjump"/>
            </a:rPr>
            <a:t>Profit</a:t>
          </a:r>
          <a:endParaRPr lang="en-CA" dirty="0"/>
        </a:p>
      </dgm:t>
    </dgm:pt>
    <dgm:pt modelId="{55DA4F09-26FD-4F8A-A9BE-771830F5BC28}" type="sibTrans" cxnId="{35C757D8-108E-424B-B393-64BC0F975C9F}">
      <dgm:prSet/>
      <dgm:spPr/>
      <dgm:t>
        <a:bodyPr/>
        <a:lstStyle/>
        <a:p>
          <a:endParaRPr lang="en-CA"/>
        </a:p>
      </dgm:t>
    </dgm:pt>
    <dgm:pt modelId="{090479F9-1AF8-4EA0-A725-998D2EEC8177}" type="parTrans" cxnId="{35C757D8-108E-424B-B393-64BC0F975C9F}">
      <dgm:prSet/>
      <dgm:spPr/>
      <dgm:t>
        <a:bodyPr/>
        <a:lstStyle/>
        <a:p>
          <a:endParaRPr lang="en-CA"/>
        </a:p>
      </dgm:t>
    </dgm:pt>
    <dgm:pt modelId="{418DDF6E-5832-4434-A91C-D5AED41CF4E3}">
      <dgm:prSet/>
      <dgm:spPr/>
      <dgm:t>
        <a:bodyPr/>
        <a:lstStyle/>
        <a:p>
          <a:r>
            <a:rPr lang="en-US" smtClean="0">
              <a:hlinkClick xmlns:r="http://schemas.openxmlformats.org/officeDocument/2006/relationships" r:id="rId2" action="ppaction://hlinksldjump"/>
            </a:rPr>
            <a:t>Service production</a:t>
          </a:r>
          <a:endParaRPr lang="en-CA" dirty="0" smtClean="0"/>
        </a:p>
      </dgm:t>
    </dgm:pt>
    <dgm:pt modelId="{37AE009E-A75D-4CEF-9DB4-390CC9F937C2}" type="parTrans" cxnId="{9924878B-D4A2-4155-96D9-0889226585A3}">
      <dgm:prSet/>
      <dgm:spPr/>
      <dgm:t>
        <a:bodyPr/>
        <a:lstStyle/>
        <a:p>
          <a:endParaRPr lang="en-CA"/>
        </a:p>
      </dgm:t>
    </dgm:pt>
    <dgm:pt modelId="{3D9B3D2C-927D-4AC7-8D39-8EE48937EBF5}" type="sibTrans" cxnId="{9924878B-D4A2-4155-96D9-0889226585A3}">
      <dgm:prSet/>
      <dgm:spPr/>
      <dgm:t>
        <a:bodyPr/>
        <a:lstStyle/>
        <a:p>
          <a:endParaRPr lang="en-CA"/>
        </a:p>
      </dgm:t>
    </dgm:pt>
    <dgm:pt modelId="{83E0DBEF-956C-44BF-BB60-8941AD3AC9C6}">
      <dgm:prSet/>
      <dgm:spPr/>
      <dgm:t>
        <a:bodyPr/>
        <a:lstStyle/>
        <a:p>
          <a:r>
            <a:rPr lang="en-US" smtClean="0">
              <a:hlinkClick xmlns:r="http://schemas.openxmlformats.org/officeDocument/2006/relationships" r:id="rId3" action="ppaction://hlinksldjump"/>
            </a:rPr>
            <a:t> Co-operatives</a:t>
          </a:r>
          <a:endParaRPr lang="en-CA" dirty="0" smtClean="0"/>
        </a:p>
      </dgm:t>
    </dgm:pt>
    <dgm:pt modelId="{BD5977B5-8082-4E96-82E6-F1CE2BDB31CB}" type="parTrans" cxnId="{3F6B374E-AFA3-49E1-B45A-45E5B8DE3FEE}">
      <dgm:prSet/>
      <dgm:spPr/>
      <dgm:t>
        <a:bodyPr/>
        <a:lstStyle/>
        <a:p>
          <a:endParaRPr lang="en-CA"/>
        </a:p>
      </dgm:t>
    </dgm:pt>
    <dgm:pt modelId="{B2903778-AA11-4104-A53D-4449F125F753}" type="sibTrans" cxnId="{3F6B374E-AFA3-49E1-B45A-45E5B8DE3FEE}">
      <dgm:prSet/>
      <dgm:spPr/>
      <dgm:t>
        <a:bodyPr/>
        <a:lstStyle/>
        <a:p>
          <a:endParaRPr lang="en-CA"/>
        </a:p>
      </dgm:t>
    </dgm:pt>
    <dgm:pt modelId="{35665611-FFE6-44BB-827A-45874B496E94}">
      <dgm:prSet phldrT="[Text]"/>
      <dgm:spPr/>
      <dgm:t>
        <a:bodyPr/>
        <a:lstStyle/>
        <a:p>
          <a:r>
            <a:rPr lang="en-US" smtClean="0">
              <a:hlinkClick xmlns:r="http://schemas.openxmlformats.org/officeDocument/2006/relationships" r:id="rId4" action="ppaction://hlinksldjump"/>
            </a:rPr>
            <a:t>Non-profit</a:t>
          </a:r>
          <a:endParaRPr lang="en-CA" dirty="0"/>
        </a:p>
      </dgm:t>
    </dgm:pt>
    <dgm:pt modelId="{7E2739C5-D6BC-4E5E-8FB7-46DCEE31D8B3}" type="parTrans" cxnId="{D6DB7991-587C-4C0D-BE39-94C1D28FA94A}">
      <dgm:prSet/>
      <dgm:spPr/>
      <dgm:t>
        <a:bodyPr/>
        <a:lstStyle/>
        <a:p>
          <a:endParaRPr lang="en-CA"/>
        </a:p>
      </dgm:t>
    </dgm:pt>
    <dgm:pt modelId="{B7B1B842-4CC5-4287-AEF8-A3A05588F940}" type="sibTrans" cxnId="{D6DB7991-587C-4C0D-BE39-94C1D28FA94A}">
      <dgm:prSet/>
      <dgm:spPr/>
      <dgm:t>
        <a:bodyPr/>
        <a:lstStyle/>
        <a:p>
          <a:endParaRPr lang="en-CA"/>
        </a:p>
      </dgm:t>
    </dgm:pt>
    <dgm:pt modelId="{1C71C557-B799-461D-ACCC-52F94F146076}">
      <dgm:prSet phldrT="[Text]"/>
      <dgm:spPr/>
      <dgm:t>
        <a:bodyPr/>
        <a:lstStyle/>
        <a:p>
          <a:r>
            <a:rPr lang="en-US" smtClean="0">
              <a:hlinkClick xmlns:r="http://schemas.openxmlformats.org/officeDocument/2006/relationships" r:id="rId5" action="ppaction://hlinksldjump"/>
            </a:rPr>
            <a:t>Large scale </a:t>
          </a:r>
          <a:endParaRPr lang="en-CA" dirty="0"/>
        </a:p>
      </dgm:t>
    </dgm:pt>
    <dgm:pt modelId="{6F25D6D8-D4FC-4B8A-A063-A28E7BED9234}" type="parTrans" cxnId="{32A3475C-5A41-4917-96C4-D3380D504481}">
      <dgm:prSet/>
      <dgm:spPr/>
      <dgm:t>
        <a:bodyPr/>
        <a:lstStyle/>
        <a:p>
          <a:endParaRPr lang="en-CA"/>
        </a:p>
      </dgm:t>
    </dgm:pt>
    <dgm:pt modelId="{62F26C7F-E4C5-4FDB-865F-DEB4D57D735C}" type="sibTrans" cxnId="{32A3475C-5A41-4917-96C4-D3380D504481}">
      <dgm:prSet/>
      <dgm:spPr/>
      <dgm:t>
        <a:bodyPr/>
        <a:lstStyle/>
        <a:p>
          <a:endParaRPr lang="en-CA"/>
        </a:p>
      </dgm:t>
    </dgm:pt>
    <dgm:pt modelId="{F06620E1-8861-45F5-8243-EB0EF4ED9C38}">
      <dgm:prSet/>
      <dgm:spPr/>
      <dgm:t>
        <a:bodyPr/>
        <a:lstStyle/>
        <a:p>
          <a:r>
            <a:rPr lang="en-US" dirty="0" smtClean="0">
              <a:hlinkClick xmlns:r="http://schemas.openxmlformats.org/officeDocument/2006/relationships" r:id="rId6" action="ppaction://hlinksldjump"/>
            </a:rPr>
            <a:t>Local</a:t>
          </a:r>
          <a:endParaRPr lang="en-US" dirty="0" smtClean="0"/>
        </a:p>
      </dgm:t>
    </dgm:pt>
    <dgm:pt modelId="{99142423-A672-44A6-998B-D5FDB1630EC4}" type="parTrans" cxnId="{1A632810-C7E7-426D-89AB-7D7508C0D25F}">
      <dgm:prSet/>
      <dgm:spPr/>
      <dgm:t>
        <a:bodyPr/>
        <a:lstStyle/>
        <a:p>
          <a:endParaRPr lang="en-CA"/>
        </a:p>
      </dgm:t>
    </dgm:pt>
    <dgm:pt modelId="{302A7C65-A33F-4D9B-AAFB-748714885C91}" type="sibTrans" cxnId="{1A632810-C7E7-426D-89AB-7D7508C0D25F}">
      <dgm:prSet/>
      <dgm:spPr/>
      <dgm:t>
        <a:bodyPr/>
        <a:lstStyle/>
        <a:p>
          <a:endParaRPr lang="en-CA"/>
        </a:p>
      </dgm:t>
    </dgm:pt>
    <dgm:pt modelId="{A5654433-83AA-4319-BE53-7E652C5120E7}">
      <dgm:prSet/>
      <dgm:spPr/>
      <dgm:t>
        <a:bodyPr/>
        <a:lstStyle/>
        <a:p>
          <a:r>
            <a:rPr lang="en-US" smtClean="0">
              <a:hlinkClick xmlns:r="http://schemas.openxmlformats.org/officeDocument/2006/relationships" r:id="rId7" action="ppaction://hlinksldjump"/>
            </a:rPr>
            <a:t>National</a:t>
          </a:r>
          <a:endParaRPr lang="en-CA" dirty="0"/>
        </a:p>
      </dgm:t>
    </dgm:pt>
    <dgm:pt modelId="{9B46C8EC-7300-4D26-974A-E2DA7000838B}" type="parTrans" cxnId="{9E1F02D3-A9EE-45D7-B9AE-C6C3199B62CD}">
      <dgm:prSet/>
      <dgm:spPr/>
      <dgm:t>
        <a:bodyPr/>
        <a:lstStyle/>
        <a:p>
          <a:endParaRPr lang="en-CA"/>
        </a:p>
      </dgm:t>
    </dgm:pt>
    <dgm:pt modelId="{B731EFE9-3DEA-42D6-9DB2-836AA2CF2C4E}" type="sibTrans" cxnId="{9E1F02D3-A9EE-45D7-B9AE-C6C3199B62CD}">
      <dgm:prSet/>
      <dgm:spPr/>
      <dgm:t>
        <a:bodyPr/>
        <a:lstStyle/>
        <a:p>
          <a:endParaRPr lang="en-CA"/>
        </a:p>
      </dgm:t>
    </dgm:pt>
    <dgm:pt modelId="{F0F8C5CC-6DBC-445E-A995-EEF1EA96A3CB}">
      <dgm:prSet/>
      <dgm:spPr/>
      <dgm:t>
        <a:bodyPr/>
        <a:lstStyle/>
        <a:p>
          <a:r>
            <a:rPr lang="en-US" smtClean="0">
              <a:hlinkClick xmlns:r="http://schemas.openxmlformats.org/officeDocument/2006/relationships" r:id="rId8" action="ppaction://hlinksldjump"/>
            </a:rPr>
            <a:t>International</a:t>
          </a:r>
          <a:endParaRPr lang="en-CA" dirty="0"/>
        </a:p>
      </dgm:t>
    </dgm:pt>
    <dgm:pt modelId="{34FA8A48-05A5-41F1-8763-8A48530041AA}" type="parTrans" cxnId="{F93EC36B-BEB2-42BC-9224-4EC11227CFC6}">
      <dgm:prSet/>
      <dgm:spPr/>
      <dgm:t>
        <a:bodyPr/>
        <a:lstStyle/>
        <a:p>
          <a:endParaRPr lang="en-CA"/>
        </a:p>
      </dgm:t>
    </dgm:pt>
    <dgm:pt modelId="{C23E22F2-D947-4C70-87CA-F122A2559838}" type="sibTrans" cxnId="{F93EC36B-BEB2-42BC-9224-4EC11227CFC6}">
      <dgm:prSet/>
      <dgm:spPr/>
      <dgm:t>
        <a:bodyPr/>
        <a:lstStyle/>
        <a:p>
          <a:endParaRPr lang="en-CA"/>
        </a:p>
      </dgm:t>
    </dgm:pt>
    <dgm:pt modelId="{233901C6-E3E3-4611-AE98-35155BD0BBEB}">
      <dgm:prSet/>
      <dgm:spPr/>
      <dgm:t>
        <a:bodyPr/>
        <a:lstStyle/>
        <a:p>
          <a:r>
            <a:rPr lang="en-US" smtClean="0">
              <a:hlinkClick xmlns:r="http://schemas.openxmlformats.org/officeDocument/2006/relationships" r:id="rId9" action="ppaction://hlinksldjump"/>
            </a:rPr>
            <a:t>Provincial</a:t>
          </a:r>
          <a:endParaRPr lang="en-CA" dirty="0"/>
        </a:p>
      </dgm:t>
    </dgm:pt>
    <dgm:pt modelId="{8F0B633D-3C13-4500-B2FE-90A2A2B856A9}" type="parTrans" cxnId="{25ABAF7A-3B11-4612-9676-9C3DF2D1F08B}">
      <dgm:prSet/>
      <dgm:spPr/>
      <dgm:t>
        <a:bodyPr/>
        <a:lstStyle/>
        <a:p>
          <a:endParaRPr lang="en-CA"/>
        </a:p>
      </dgm:t>
    </dgm:pt>
    <dgm:pt modelId="{997A5BD3-178A-446B-9247-38D31BCC3E70}" type="sibTrans" cxnId="{25ABAF7A-3B11-4612-9676-9C3DF2D1F08B}">
      <dgm:prSet/>
      <dgm:spPr/>
      <dgm:t>
        <a:bodyPr/>
        <a:lstStyle/>
        <a:p>
          <a:endParaRPr lang="en-CA"/>
        </a:p>
      </dgm:t>
    </dgm:pt>
    <dgm:pt modelId="{AC3E60B8-BDC5-4396-883C-81005623CBCB}" type="pres">
      <dgm:prSet presAssocID="{B433B6EE-D512-45AB-B198-60500A956FB4}" presName="diagram" presStyleCnt="0">
        <dgm:presLayoutVars>
          <dgm:dir/>
          <dgm:resizeHandles val="exact"/>
        </dgm:presLayoutVars>
      </dgm:prSet>
      <dgm:spPr/>
      <dgm:t>
        <a:bodyPr/>
        <a:lstStyle/>
        <a:p>
          <a:endParaRPr lang="en-US"/>
        </a:p>
      </dgm:t>
    </dgm:pt>
    <dgm:pt modelId="{6F3E7BF9-6C3A-4694-86C9-5AFA9D040F86}" type="pres">
      <dgm:prSet presAssocID="{F2038873-FF26-45F2-B17A-9D3171C887E2}" presName="node" presStyleLbl="node1" presStyleIdx="0" presStyleCnt="9">
        <dgm:presLayoutVars>
          <dgm:bulletEnabled val="1"/>
        </dgm:presLayoutVars>
      </dgm:prSet>
      <dgm:spPr/>
      <dgm:t>
        <a:bodyPr/>
        <a:lstStyle/>
        <a:p>
          <a:endParaRPr lang="en-US"/>
        </a:p>
      </dgm:t>
    </dgm:pt>
    <dgm:pt modelId="{77C2D349-B9E2-42A7-806F-DCC65DD95E59}" type="pres">
      <dgm:prSet presAssocID="{55DA4F09-26FD-4F8A-A9BE-771830F5BC28}" presName="sibTrans" presStyleCnt="0"/>
      <dgm:spPr/>
    </dgm:pt>
    <dgm:pt modelId="{AB832BB5-0828-4812-96D1-0CEB728A835D}" type="pres">
      <dgm:prSet presAssocID="{35665611-FFE6-44BB-827A-45874B496E94}" presName="node" presStyleLbl="node1" presStyleIdx="1" presStyleCnt="9">
        <dgm:presLayoutVars>
          <dgm:bulletEnabled val="1"/>
        </dgm:presLayoutVars>
      </dgm:prSet>
      <dgm:spPr/>
      <dgm:t>
        <a:bodyPr/>
        <a:lstStyle/>
        <a:p>
          <a:endParaRPr lang="en-CA"/>
        </a:p>
      </dgm:t>
    </dgm:pt>
    <dgm:pt modelId="{483B6DE7-4FF3-497E-8E92-2DE6554EBEA6}" type="pres">
      <dgm:prSet presAssocID="{B7B1B842-4CC5-4287-AEF8-A3A05588F940}" presName="sibTrans" presStyleCnt="0"/>
      <dgm:spPr/>
    </dgm:pt>
    <dgm:pt modelId="{E5FFF797-6FFC-4279-97FB-38036B4170B3}" type="pres">
      <dgm:prSet presAssocID="{1C71C557-B799-461D-ACCC-52F94F146076}" presName="node" presStyleLbl="node1" presStyleIdx="2" presStyleCnt="9">
        <dgm:presLayoutVars>
          <dgm:bulletEnabled val="1"/>
        </dgm:presLayoutVars>
      </dgm:prSet>
      <dgm:spPr/>
      <dgm:t>
        <a:bodyPr/>
        <a:lstStyle/>
        <a:p>
          <a:endParaRPr lang="en-US"/>
        </a:p>
      </dgm:t>
    </dgm:pt>
    <dgm:pt modelId="{7BFD5083-2240-4CC0-AC3A-D076E17FED61}" type="pres">
      <dgm:prSet presAssocID="{62F26C7F-E4C5-4FDB-865F-DEB4D57D735C}" presName="sibTrans" presStyleCnt="0"/>
      <dgm:spPr/>
    </dgm:pt>
    <dgm:pt modelId="{6914F9BE-43F6-40FA-BD5F-8028BDF8F283}" type="pres">
      <dgm:prSet presAssocID="{418DDF6E-5832-4434-A91C-D5AED41CF4E3}" presName="node" presStyleLbl="node1" presStyleIdx="3" presStyleCnt="9">
        <dgm:presLayoutVars>
          <dgm:bulletEnabled val="1"/>
        </dgm:presLayoutVars>
      </dgm:prSet>
      <dgm:spPr/>
      <dgm:t>
        <a:bodyPr/>
        <a:lstStyle/>
        <a:p>
          <a:endParaRPr lang="en-US"/>
        </a:p>
      </dgm:t>
    </dgm:pt>
    <dgm:pt modelId="{8053E409-71DB-4AB6-A458-38B05D97E62D}" type="pres">
      <dgm:prSet presAssocID="{3D9B3D2C-927D-4AC7-8D39-8EE48937EBF5}" presName="sibTrans" presStyleCnt="0"/>
      <dgm:spPr/>
    </dgm:pt>
    <dgm:pt modelId="{6FFFF154-9FAF-40A3-8084-34DAEB994F00}" type="pres">
      <dgm:prSet presAssocID="{F06620E1-8861-45F5-8243-EB0EF4ED9C38}" presName="node" presStyleLbl="node1" presStyleIdx="4" presStyleCnt="9">
        <dgm:presLayoutVars>
          <dgm:bulletEnabled val="1"/>
        </dgm:presLayoutVars>
      </dgm:prSet>
      <dgm:spPr/>
      <dgm:t>
        <a:bodyPr/>
        <a:lstStyle/>
        <a:p>
          <a:endParaRPr lang="en-CA"/>
        </a:p>
      </dgm:t>
    </dgm:pt>
    <dgm:pt modelId="{901CE657-D0CB-4F03-8CF4-4F497ECB372E}" type="pres">
      <dgm:prSet presAssocID="{302A7C65-A33F-4D9B-AAFB-748714885C91}" presName="sibTrans" presStyleCnt="0"/>
      <dgm:spPr/>
    </dgm:pt>
    <dgm:pt modelId="{4480191B-DC3F-4EA7-A871-A2AB9D3F0DD3}" type="pres">
      <dgm:prSet presAssocID="{233901C6-E3E3-4611-AE98-35155BD0BBEB}" presName="node" presStyleLbl="node1" presStyleIdx="5" presStyleCnt="9">
        <dgm:presLayoutVars>
          <dgm:bulletEnabled val="1"/>
        </dgm:presLayoutVars>
      </dgm:prSet>
      <dgm:spPr/>
      <dgm:t>
        <a:bodyPr/>
        <a:lstStyle/>
        <a:p>
          <a:endParaRPr lang="en-CA"/>
        </a:p>
      </dgm:t>
    </dgm:pt>
    <dgm:pt modelId="{EB62891A-A393-4E2D-84FD-C0556B811716}" type="pres">
      <dgm:prSet presAssocID="{997A5BD3-178A-446B-9247-38D31BCC3E70}" presName="sibTrans" presStyleCnt="0"/>
      <dgm:spPr/>
    </dgm:pt>
    <dgm:pt modelId="{C611A7C4-8962-49D1-802D-CE1C3554C83F}" type="pres">
      <dgm:prSet presAssocID="{A5654433-83AA-4319-BE53-7E652C5120E7}" presName="node" presStyleLbl="node1" presStyleIdx="6" presStyleCnt="9">
        <dgm:presLayoutVars>
          <dgm:bulletEnabled val="1"/>
        </dgm:presLayoutVars>
      </dgm:prSet>
      <dgm:spPr/>
      <dgm:t>
        <a:bodyPr/>
        <a:lstStyle/>
        <a:p>
          <a:endParaRPr lang="en-US"/>
        </a:p>
      </dgm:t>
    </dgm:pt>
    <dgm:pt modelId="{984C88C8-9683-4906-980D-83DB01143BEB}" type="pres">
      <dgm:prSet presAssocID="{B731EFE9-3DEA-42D6-9DB2-836AA2CF2C4E}" presName="sibTrans" presStyleCnt="0"/>
      <dgm:spPr/>
    </dgm:pt>
    <dgm:pt modelId="{A77CC761-73D5-4BBE-AE92-BAADAEC96B24}" type="pres">
      <dgm:prSet presAssocID="{F0F8C5CC-6DBC-445E-A995-EEF1EA96A3CB}" presName="node" presStyleLbl="node1" presStyleIdx="7" presStyleCnt="9">
        <dgm:presLayoutVars>
          <dgm:bulletEnabled val="1"/>
        </dgm:presLayoutVars>
      </dgm:prSet>
      <dgm:spPr/>
      <dgm:t>
        <a:bodyPr/>
        <a:lstStyle/>
        <a:p>
          <a:endParaRPr lang="en-US"/>
        </a:p>
      </dgm:t>
    </dgm:pt>
    <dgm:pt modelId="{8E70ABC4-FF0C-4D58-8E17-D54FE558CEA7}" type="pres">
      <dgm:prSet presAssocID="{C23E22F2-D947-4C70-87CA-F122A2559838}" presName="sibTrans" presStyleCnt="0"/>
      <dgm:spPr/>
    </dgm:pt>
    <dgm:pt modelId="{A8D87CBD-6B4D-4C2F-911A-48A7FD92879D}" type="pres">
      <dgm:prSet presAssocID="{83E0DBEF-956C-44BF-BB60-8941AD3AC9C6}" presName="node" presStyleLbl="node1" presStyleIdx="8" presStyleCnt="9">
        <dgm:presLayoutVars>
          <dgm:bulletEnabled val="1"/>
        </dgm:presLayoutVars>
      </dgm:prSet>
      <dgm:spPr/>
      <dgm:t>
        <a:bodyPr/>
        <a:lstStyle/>
        <a:p>
          <a:endParaRPr lang="en-CA"/>
        </a:p>
      </dgm:t>
    </dgm:pt>
  </dgm:ptLst>
  <dgm:cxnLst>
    <dgm:cxn modelId="{08EAB8BC-42F9-476F-8F19-FDD1CE5C89B8}" type="presOf" srcId="{35665611-FFE6-44BB-827A-45874B496E94}" destId="{AB832BB5-0828-4812-96D1-0CEB728A835D}" srcOrd="0" destOrd="0" presId="urn:microsoft.com/office/officeart/2005/8/layout/default"/>
    <dgm:cxn modelId="{C5033F14-14C9-4E7E-97A4-C7B671B0B729}" type="presOf" srcId="{83E0DBEF-956C-44BF-BB60-8941AD3AC9C6}" destId="{A8D87CBD-6B4D-4C2F-911A-48A7FD92879D}" srcOrd="0" destOrd="0" presId="urn:microsoft.com/office/officeart/2005/8/layout/default"/>
    <dgm:cxn modelId="{22FA90AA-A755-4F72-97CD-B4DF12CE877B}" type="presOf" srcId="{F2038873-FF26-45F2-B17A-9D3171C887E2}" destId="{6F3E7BF9-6C3A-4694-86C9-5AFA9D040F86}" srcOrd="0" destOrd="0" presId="urn:microsoft.com/office/officeart/2005/8/layout/default"/>
    <dgm:cxn modelId="{EB1F822E-1B07-4818-9C3C-C9FAC9E317A4}" type="presOf" srcId="{233901C6-E3E3-4611-AE98-35155BD0BBEB}" destId="{4480191B-DC3F-4EA7-A871-A2AB9D3F0DD3}" srcOrd="0" destOrd="0" presId="urn:microsoft.com/office/officeart/2005/8/layout/default"/>
    <dgm:cxn modelId="{D6DB7991-587C-4C0D-BE39-94C1D28FA94A}" srcId="{B433B6EE-D512-45AB-B198-60500A956FB4}" destId="{35665611-FFE6-44BB-827A-45874B496E94}" srcOrd="1" destOrd="0" parTransId="{7E2739C5-D6BC-4E5E-8FB7-46DCEE31D8B3}" sibTransId="{B7B1B842-4CC5-4287-AEF8-A3A05588F940}"/>
    <dgm:cxn modelId="{9E1F02D3-A9EE-45D7-B9AE-C6C3199B62CD}" srcId="{B433B6EE-D512-45AB-B198-60500A956FB4}" destId="{A5654433-83AA-4319-BE53-7E652C5120E7}" srcOrd="6" destOrd="0" parTransId="{9B46C8EC-7300-4D26-974A-E2DA7000838B}" sibTransId="{B731EFE9-3DEA-42D6-9DB2-836AA2CF2C4E}"/>
    <dgm:cxn modelId="{3F6B374E-AFA3-49E1-B45A-45E5B8DE3FEE}" srcId="{B433B6EE-D512-45AB-B198-60500A956FB4}" destId="{83E0DBEF-956C-44BF-BB60-8941AD3AC9C6}" srcOrd="8" destOrd="0" parTransId="{BD5977B5-8082-4E96-82E6-F1CE2BDB31CB}" sibTransId="{B2903778-AA11-4104-A53D-4449F125F753}"/>
    <dgm:cxn modelId="{A01DC118-6D94-478F-A205-76E54670E0EB}" type="presOf" srcId="{418DDF6E-5832-4434-A91C-D5AED41CF4E3}" destId="{6914F9BE-43F6-40FA-BD5F-8028BDF8F283}" srcOrd="0" destOrd="0" presId="urn:microsoft.com/office/officeart/2005/8/layout/default"/>
    <dgm:cxn modelId="{C288BE4D-F9BD-4477-9A18-6EB90EA7B7B0}" type="presOf" srcId="{F0F8C5CC-6DBC-445E-A995-EEF1EA96A3CB}" destId="{A77CC761-73D5-4BBE-AE92-BAADAEC96B24}" srcOrd="0" destOrd="0" presId="urn:microsoft.com/office/officeart/2005/8/layout/default"/>
    <dgm:cxn modelId="{F6B12445-A214-4040-9EEE-99E5B7237B1B}" type="presOf" srcId="{1C71C557-B799-461D-ACCC-52F94F146076}" destId="{E5FFF797-6FFC-4279-97FB-38036B4170B3}" srcOrd="0" destOrd="0" presId="urn:microsoft.com/office/officeart/2005/8/layout/default"/>
    <dgm:cxn modelId="{35C757D8-108E-424B-B393-64BC0F975C9F}" srcId="{B433B6EE-D512-45AB-B198-60500A956FB4}" destId="{F2038873-FF26-45F2-B17A-9D3171C887E2}" srcOrd="0" destOrd="0" parTransId="{090479F9-1AF8-4EA0-A725-998D2EEC8177}" sibTransId="{55DA4F09-26FD-4F8A-A9BE-771830F5BC28}"/>
    <dgm:cxn modelId="{6DCCF999-F32E-4A38-B794-6D4326E6B797}" type="presOf" srcId="{A5654433-83AA-4319-BE53-7E652C5120E7}" destId="{C611A7C4-8962-49D1-802D-CE1C3554C83F}" srcOrd="0" destOrd="0" presId="urn:microsoft.com/office/officeart/2005/8/layout/default"/>
    <dgm:cxn modelId="{32A3475C-5A41-4917-96C4-D3380D504481}" srcId="{B433B6EE-D512-45AB-B198-60500A956FB4}" destId="{1C71C557-B799-461D-ACCC-52F94F146076}" srcOrd="2" destOrd="0" parTransId="{6F25D6D8-D4FC-4B8A-A063-A28E7BED9234}" sibTransId="{62F26C7F-E4C5-4FDB-865F-DEB4D57D735C}"/>
    <dgm:cxn modelId="{06FF5AE4-16B4-458C-88B7-F67B4B471A99}" type="presOf" srcId="{F06620E1-8861-45F5-8243-EB0EF4ED9C38}" destId="{6FFFF154-9FAF-40A3-8084-34DAEB994F00}" srcOrd="0" destOrd="0" presId="urn:microsoft.com/office/officeart/2005/8/layout/default"/>
    <dgm:cxn modelId="{25ABAF7A-3B11-4612-9676-9C3DF2D1F08B}" srcId="{B433B6EE-D512-45AB-B198-60500A956FB4}" destId="{233901C6-E3E3-4611-AE98-35155BD0BBEB}" srcOrd="5" destOrd="0" parTransId="{8F0B633D-3C13-4500-B2FE-90A2A2B856A9}" sibTransId="{997A5BD3-178A-446B-9247-38D31BCC3E70}"/>
    <dgm:cxn modelId="{9924878B-D4A2-4155-96D9-0889226585A3}" srcId="{B433B6EE-D512-45AB-B198-60500A956FB4}" destId="{418DDF6E-5832-4434-A91C-D5AED41CF4E3}" srcOrd="3" destOrd="0" parTransId="{37AE009E-A75D-4CEF-9DB4-390CC9F937C2}" sibTransId="{3D9B3D2C-927D-4AC7-8D39-8EE48937EBF5}"/>
    <dgm:cxn modelId="{F93EC36B-BEB2-42BC-9224-4EC11227CFC6}" srcId="{B433B6EE-D512-45AB-B198-60500A956FB4}" destId="{F0F8C5CC-6DBC-445E-A995-EEF1EA96A3CB}" srcOrd="7" destOrd="0" parTransId="{34FA8A48-05A5-41F1-8763-8A48530041AA}" sibTransId="{C23E22F2-D947-4C70-87CA-F122A2559838}"/>
    <dgm:cxn modelId="{1A632810-C7E7-426D-89AB-7D7508C0D25F}" srcId="{B433B6EE-D512-45AB-B198-60500A956FB4}" destId="{F06620E1-8861-45F5-8243-EB0EF4ED9C38}" srcOrd="4" destOrd="0" parTransId="{99142423-A672-44A6-998B-D5FDB1630EC4}" sibTransId="{302A7C65-A33F-4D9B-AAFB-748714885C91}"/>
    <dgm:cxn modelId="{054F6202-81E9-4DA9-AAB1-BDB015DAE34F}" type="presOf" srcId="{B433B6EE-D512-45AB-B198-60500A956FB4}" destId="{AC3E60B8-BDC5-4396-883C-81005623CBCB}" srcOrd="0" destOrd="0" presId="urn:microsoft.com/office/officeart/2005/8/layout/default"/>
    <dgm:cxn modelId="{AB0F79A6-E020-43DB-A1DE-9344FD82A735}" type="presParOf" srcId="{AC3E60B8-BDC5-4396-883C-81005623CBCB}" destId="{6F3E7BF9-6C3A-4694-86C9-5AFA9D040F86}" srcOrd="0" destOrd="0" presId="urn:microsoft.com/office/officeart/2005/8/layout/default"/>
    <dgm:cxn modelId="{9F02A41E-2084-4381-925C-5E0E4A56BF5D}" type="presParOf" srcId="{AC3E60B8-BDC5-4396-883C-81005623CBCB}" destId="{77C2D349-B9E2-42A7-806F-DCC65DD95E59}" srcOrd="1" destOrd="0" presId="urn:microsoft.com/office/officeart/2005/8/layout/default"/>
    <dgm:cxn modelId="{3807E0EE-2E97-4226-9773-7F4D8EBABFBA}" type="presParOf" srcId="{AC3E60B8-BDC5-4396-883C-81005623CBCB}" destId="{AB832BB5-0828-4812-96D1-0CEB728A835D}" srcOrd="2" destOrd="0" presId="urn:microsoft.com/office/officeart/2005/8/layout/default"/>
    <dgm:cxn modelId="{E4B35018-18BB-4C75-89B3-6ABA0A38144B}" type="presParOf" srcId="{AC3E60B8-BDC5-4396-883C-81005623CBCB}" destId="{483B6DE7-4FF3-497E-8E92-2DE6554EBEA6}" srcOrd="3" destOrd="0" presId="urn:microsoft.com/office/officeart/2005/8/layout/default"/>
    <dgm:cxn modelId="{DFAE6C8C-4FCE-41C9-A5D9-8A38D5A07F7F}" type="presParOf" srcId="{AC3E60B8-BDC5-4396-883C-81005623CBCB}" destId="{E5FFF797-6FFC-4279-97FB-38036B4170B3}" srcOrd="4" destOrd="0" presId="urn:microsoft.com/office/officeart/2005/8/layout/default"/>
    <dgm:cxn modelId="{01D56019-A8C3-4911-AE07-FB420C5139F0}" type="presParOf" srcId="{AC3E60B8-BDC5-4396-883C-81005623CBCB}" destId="{7BFD5083-2240-4CC0-AC3A-D076E17FED61}" srcOrd="5" destOrd="0" presId="urn:microsoft.com/office/officeart/2005/8/layout/default"/>
    <dgm:cxn modelId="{BB6F82B6-DB39-4E4A-888A-B79FB2F79A47}" type="presParOf" srcId="{AC3E60B8-BDC5-4396-883C-81005623CBCB}" destId="{6914F9BE-43F6-40FA-BD5F-8028BDF8F283}" srcOrd="6" destOrd="0" presId="urn:microsoft.com/office/officeart/2005/8/layout/default"/>
    <dgm:cxn modelId="{56B2F9F1-D1AB-4AAA-928C-4E4DD6CD18C5}" type="presParOf" srcId="{AC3E60B8-BDC5-4396-883C-81005623CBCB}" destId="{8053E409-71DB-4AB6-A458-38B05D97E62D}" srcOrd="7" destOrd="0" presId="urn:microsoft.com/office/officeart/2005/8/layout/default"/>
    <dgm:cxn modelId="{5C320619-CA9F-41D2-87E4-82F2AFFA2AD1}" type="presParOf" srcId="{AC3E60B8-BDC5-4396-883C-81005623CBCB}" destId="{6FFFF154-9FAF-40A3-8084-34DAEB994F00}" srcOrd="8" destOrd="0" presId="urn:microsoft.com/office/officeart/2005/8/layout/default"/>
    <dgm:cxn modelId="{4E9EFFAB-3534-4BEA-A1D2-6149AC0401F9}" type="presParOf" srcId="{AC3E60B8-BDC5-4396-883C-81005623CBCB}" destId="{901CE657-D0CB-4F03-8CF4-4F497ECB372E}" srcOrd="9" destOrd="0" presId="urn:microsoft.com/office/officeart/2005/8/layout/default"/>
    <dgm:cxn modelId="{BAA23425-279A-4563-9267-065BFF8A2BB4}" type="presParOf" srcId="{AC3E60B8-BDC5-4396-883C-81005623CBCB}" destId="{4480191B-DC3F-4EA7-A871-A2AB9D3F0DD3}" srcOrd="10" destOrd="0" presId="urn:microsoft.com/office/officeart/2005/8/layout/default"/>
    <dgm:cxn modelId="{58BBD3DF-DFE7-4C2B-8969-CFA5D9C17033}" type="presParOf" srcId="{AC3E60B8-BDC5-4396-883C-81005623CBCB}" destId="{EB62891A-A393-4E2D-84FD-C0556B811716}" srcOrd="11" destOrd="0" presId="urn:microsoft.com/office/officeart/2005/8/layout/default"/>
    <dgm:cxn modelId="{0B8CBB97-AA63-4D71-8AC1-F0E8F4BB8DA7}" type="presParOf" srcId="{AC3E60B8-BDC5-4396-883C-81005623CBCB}" destId="{C611A7C4-8962-49D1-802D-CE1C3554C83F}" srcOrd="12" destOrd="0" presId="urn:microsoft.com/office/officeart/2005/8/layout/default"/>
    <dgm:cxn modelId="{482FF499-1059-48CE-A562-65BCB10C3F81}" type="presParOf" srcId="{AC3E60B8-BDC5-4396-883C-81005623CBCB}" destId="{984C88C8-9683-4906-980D-83DB01143BEB}" srcOrd="13" destOrd="0" presId="urn:microsoft.com/office/officeart/2005/8/layout/default"/>
    <dgm:cxn modelId="{C4836D84-0949-441E-AC58-1513BADC4094}" type="presParOf" srcId="{AC3E60B8-BDC5-4396-883C-81005623CBCB}" destId="{A77CC761-73D5-4BBE-AE92-BAADAEC96B24}" srcOrd="14" destOrd="0" presId="urn:microsoft.com/office/officeart/2005/8/layout/default"/>
    <dgm:cxn modelId="{3A045A08-B5A7-4DC6-B100-DFA1A502642B}" type="presParOf" srcId="{AC3E60B8-BDC5-4396-883C-81005623CBCB}" destId="{8E70ABC4-FF0C-4D58-8E17-D54FE558CEA7}" srcOrd="15" destOrd="0" presId="urn:microsoft.com/office/officeart/2005/8/layout/default"/>
    <dgm:cxn modelId="{AA6C9C74-AB23-4180-8A58-DBEF060E26E9}" type="presParOf" srcId="{AC3E60B8-BDC5-4396-883C-81005623CBCB}" destId="{A8D87CBD-6B4D-4C2F-911A-48A7FD92879D}"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3E7BF9-6C3A-4694-86C9-5AFA9D040F86}">
      <dsp:nvSpPr>
        <dsp:cNvPr id="0" name=""/>
        <dsp:cNvSpPr/>
      </dsp:nvSpPr>
      <dsp:spPr>
        <a:xfrm>
          <a:off x="0" y="126999"/>
          <a:ext cx="1904999" cy="1143000"/>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smtClean="0"/>
            <a:t> </a:t>
          </a:r>
          <a:r>
            <a:rPr lang="en-US" sz="2600" kern="1200" smtClean="0">
              <a:hlinkClick xmlns:r="http://schemas.openxmlformats.org/officeDocument/2006/relationships" r:id="" action="ppaction://hlinksldjump"/>
            </a:rPr>
            <a:t>Profit</a:t>
          </a:r>
          <a:endParaRPr lang="en-CA" sz="2600" kern="1200" dirty="0"/>
        </a:p>
      </dsp:txBody>
      <dsp:txXfrm>
        <a:off x="0" y="126999"/>
        <a:ext cx="1904999" cy="1143000"/>
      </dsp:txXfrm>
    </dsp:sp>
    <dsp:sp modelId="{AB832BB5-0828-4812-96D1-0CEB728A835D}">
      <dsp:nvSpPr>
        <dsp:cNvPr id="0" name=""/>
        <dsp:cNvSpPr/>
      </dsp:nvSpPr>
      <dsp:spPr>
        <a:xfrm>
          <a:off x="2095500" y="126999"/>
          <a:ext cx="1904999" cy="1143000"/>
        </a:xfrm>
        <a:prstGeom prst="rect">
          <a:avLst/>
        </a:prstGeom>
        <a:solidFill>
          <a:schemeClr val="accent5">
            <a:hueOff val="-1247718"/>
            <a:satOff val="-1932"/>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smtClean="0">
              <a:hlinkClick xmlns:r="http://schemas.openxmlformats.org/officeDocument/2006/relationships" r:id="" action="ppaction://hlinksldjump"/>
            </a:rPr>
            <a:t>Non-profit</a:t>
          </a:r>
          <a:endParaRPr lang="en-CA" sz="2600" kern="1200" dirty="0"/>
        </a:p>
      </dsp:txBody>
      <dsp:txXfrm>
        <a:off x="2095500" y="126999"/>
        <a:ext cx="1904999" cy="1143000"/>
      </dsp:txXfrm>
    </dsp:sp>
    <dsp:sp modelId="{E5FFF797-6FFC-4279-97FB-38036B4170B3}">
      <dsp:nvSpPr>
        <dsp:cNvPr id="0" name=""/>
        <dsp:cNvSpPr/>
      </dsp:nvSpPr>
      <dsp:spPr>
        <a:xfrm>
          <a:off x="4191000" y="126999"/>
          <a:ext cx="1904999" cy="1143000"/>
        </a:xfrm>
        <a:prstGeom prst="rect">
          <a:avLst/>
        </a:prstGeom>
        <a:solidFill>
          <a:schemeClr val="accent5">
            <a:hueOff val="-2495436"/>
            <a:satOff val="-3864"/>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smtClean="0">
              <a:hlinkClick xmlns:r="http://schemas.openxmlformats.org/officeDocument/2006/relationships" r:id="" action="ppaction://hlinksldjump"/>
            </a:rPr>
            <a:t>Large scale </a:t>
          </a:r>
          <a:endParaRPr lang="en-CA" sz="2600" kern="1200" dirty="0"/>
        </a:p>
      </dsp:txBody>
      <dsp:txXfrm>
        <a:off x="4191000" y="126999"/>
        <a:ext cx="1904999" cy="1143000"/>
      </dsp:txXfrm>
    </dsp:sp>
    <dsp:sp modelId="{6914F9BE-43F6-40FA-BD5F-8028BDF8F283}">
      <dsp:nvSpPr>
        <dsp:cNvPr id="0" name=""/>
        <dsp:cNvSpPr/>
      </dsp:nvSpPr>
      <dsp:spPr>
        <a:xfrm>
          <a:off x="0" y="1460500"/>
          <a:ext cx="1904999" cy="1143000"/>
        </a:xfrm>
        <a:prstGeom prst="rect">
          <a:avLst/>
        </a:prstGeom>
        <a:solidFill>
          <a:schemeClr val="accent5">
            <a:hueOff val="-3743154"/>
            <a:satOff val="-5795"/>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smtClean="0">
              <a:hlinkClick xmlns:r="http://schemas.openxmlformats.org/officeDocument/2006/relationships" r:id="" action="ppaction://hlinksldjump"/>
            </a:rPr>
            <a:t>Service production</a:t>
          </a:r>
          <a:endParaRPr lang="en-CA" sz="2600" kern="1200" dirty="0" smtClean="0"/>
        </a:p>
      </dsp:txBody>
      <dsp:txXfrm>
        <a:off x="0" y="1460500"/>
        <a:ext cx="1904999" cy="1143000"/>
      </dsp:txXfrm>
    </dsp:sp>
    <dsp:sp modelId="{6FFFF154-9FAF-40A3-8084-34DAEB994F00}">
      <dsp:nvSpPr>
        <dsp:cNvPr id="0" name=""/>
        <dsp:cNvSpPr/>
      </dsp:nvSpPr>
      <dsp:spPr>
        <a:xfrm>
          <a:off x="2095500" y="1460499"/>
          <a:ext cx="1904999" cy="1143000"/>
        </a:xfrm>
        <a:prstGeom prst="rect">
          <a:avLst/>
        </a:prstGeom>
        <a:solidFill>
          <a:schemeClr val="accent5">
            <a:hueOff val="-4990872"/>
            <a:satOff val="-7727"/>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hlinkClick xmlns:r="http://schemas.openxmlformats.org/officeDocument/2006/relationships" r:id="" action="ppaction://hlinksldjump"/>
            </a:rPr>
            <a:t>Local</a:t>
          </a:r>
          <a:endParaRPr lang="en-US" sz="2600" kern="1200" dirty="0" smtClean="0"/>
        </a:p>
      </dsp:txBody>
      <dsp:txXfrm>
        <a:off x="2095500" y="1460499"/>
        <a:ext cx="1904999" cy="1143000"/>
      </dsp:txXfrm>
    </dsp:sp>
    <dsp:sp modelId="{4480191B-DC3F-4EA7-A871-A2AB9D3F0DD3}">
      <dsp:nvSpPr>
        <dsp:cNvPr id="0" name=""/>
        <dsp:cNvSpPr/>
      </dsp:nvSpPr>
      <dsp:spPr>
        <a:xfrm>
          <a:off x="4191000" y="1460499"/>
          <a:ext cx="1904999" cy="1143000"/>
        </a:xfrm>
        <a:prstGeom prst="rect">
          <a:avLst/>
        </a:prstGeom>
        <a:solidFill>
          <a:schemeClr val="accent5">
            <a:hueOff val="-6238591"/>
            <a:satOff val="-9659"/>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smtClean="0">
              <a:hlinkClick xmlns:r="http://schemas.openxmlformats.org/officeDocument/2006/relationships" r:id="" action="ppaction://hlinksldjump"/>
            </a:rPr>
            <a:t>Provincial</a:t>
          </a:r>
          <a:endParaRPr lang="en-CA" sz="2600" kern="1200" dirty="0"/>
        </a:p>
      </dsp:txBody>
      <dsp:txXfrm>
        <a:off x="4191000" y="1460499"/>
        <a:ext cx="1904999" cy="1143000"/>
      </dsp:txXfrm>
    </dsp:sp>
    <dsp:sp modelId="{C611A7C4-8962-49D1-802D-CE1C3554C83F}">
      <dsp:nvSpPr>
        <dsp:cNvPr id="0" name=""/>
        <dsp:cNvSpPr/>
      </dsp:nvSpPr>
      <dsp:spPr>
        <a:xfrm>
          <a:off x="0" y="2793999"/>
          <a:ext cx="1904999" cy="1143000"/>
        </a:xfrm>
        <a:prstGeom prst="rect">
          <a:avLst/>
        </a:prstGeom>
        <a:solidFill>
          <a:schemeClr val="accent5">
            <a:hueOff val="-7486308"/>
            <a:satOff val="-11591"/>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smtClean="0">
              <a:hlinkClick xmlns:r="http://schemas.openxmlformats.org/officeDocument/2006/relationships" r:id="" action="ppaction://hlinksldjump"/>
            </a:rPr>
            <a:t>National</a:t>
          </a:r>
          <a:endParaRPr lang="en-CA" sz="2600" kern="1200" dirty="0"/>
        </a:p>
      </dsp:txBody>
      <dsp:txXfrm>
        <a:off x="0" y="2793999"/>
        <a:ext cx="1904999" cy="1143000"/>
      </dsp:txXfrm>
    </dsp:sp>
    <dsp:sp modelId="{A77CC761-73D5-4BBE-AE92-BAADAEC96B24}">
      <dsp:nvSpPr>
        <dsp:cNvPr id="0" name=""/>
        <dsp:cNvSpPr/>
      </dsp:nvSpPr>
      <dsp:spPr>
        <a:xfrm>
          <a:off x="2095500" y="2793999"/>
          <a:ext cx="1904999" cy="1143000"/>
        </a:xfrm>
        <a:prstGeom prst="rect">
          <a:avLst/>
        </a:prstGeom>
        <a:solidFill>
          <a:schemeClr val="accent5">
            <a:hueOff val="-8734026"/>
            <a:satOff val="-13522"/>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smtClean="0">
              <a:hlinkClick xmlns:r="http://schemas.openxmlformats.org/officeDocument/2006/relationships" r:id="" action="ppaction://hlinksldjump"/>
            </a:rPr>
            <a:t>International</a:t>
          </a:r>
          <a:endParaRPr lang="en-CA" sz="2600" kern="1200" dirty="0"/>
        </a:p>
      </dsp:txBody>
      <dsp:txXfrm>
        <a:off x="2095500" y="2793999"/>
        <a:ext cx="1904999" cy="1143000"/>
      </dsp:txXfrm>
    </dsp:sp>
    <dsp:sp modelId="{A8D87CBD-6B4D-4C2F-911A-48A7FD92879D}">
      <dsp:nvSpPr>
        <dsp:cNvPr id="0" name=""/>
        <dsp:cNvSpPr/>
      </dsp:nvSpPr>
      <dsp:spPr>
        <a:xfrm>
          <a:off x="4191000" y="2794000"/>
          <a:ext cx="1904999" cy="1143000"/>
        </a:xfrm>
        <a:prstGeom prst="rect">
          <a:avLst/>
        </a:prstGeom>
        <a:solidFill>
          <a:schemeClr val="accent5">
            <a:hueOff val="-9981745"/>
            <a:satOff val="-15454"/>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smtClean="0">
              <a:hlinkClick xmlns:r="http://schemas.openxmlformats.org/officeDocument/2006/relationships" r:id="" action="ppaction://hlinksldjump"/>
            </a:rPr>
            <a:t> Co-operatives</a:t>
          </a:r>
          <a:endParaRPr lang="en-CA" sz="2600" kern="1200" dirty="0" smtClean="0"/>
        </a:p>
      </dsp:txBody>
      <dsp:txXfrm>
        <a:off x="4191000" y="2794000"/>
        <a:ext cx="1904999" cy="11430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15ECD528-24F3-42AC-B6AC-FE21BAE7160E}" type="datetimeFigureOut">
              <a:rPr lang="en-US" smtClean="0"/>
              <a:t>9/13/2017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1095EC2-4DD3-415D-A0C4-F0457AD05476}" type="slidenum">
              <a:rPr lang="en-US" smtClean="0"/>
              <a:t>‹#›</a:t>
            </a:fld>
            <a:endParaRPr lang="en-US"/>
          </a:p>
        </p:txBody>
      </p:sp>
    </p:spTree>
    <p:extLst>
      <p:ext uri="{BB962C8B-B14F-4D97-AF65-F5344CB8AC3E}">
        <p14:creationId xmlns:p14="http://schemas.microsoft.com/office/powerpoint/2010/main" val="239085784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5C7B34A-0287-4878-B688-6B3F736DC829}" type="datetimeFigureOut">
              <a:rPr lang="en-CA" smtClean="0"/>
              <a:t>2017-09-13</a:t>
            </a:fld>
            <a:endParaRPr lang="en-C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C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A410406-3C12-47A2-927C-D16CDA9CF240}"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C7B34A-0287-4878-B688-6B3F736DC829}" type="datetimeFigureOut">
              <a:rPr lang="en-CA" smtClean="0"/>
              <a:t>2017-09-13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A410406-3C12-47A2-927C-D16CDA9CF240}"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5C7B34A-0287-4878-B688-6B3F736DC829}" type="datetimeFigureOut">
              <a:rPr lang="en-CA" smtClean="0"/>
              <a:t>2017-09-13</a:t>
            </a:fld>
            <a:endParaRPr lang="en-CA"/>
          </a:p>
        </p:txBody>
      </p:sp>
      <p:sp>
        <p:nvSpPr>
          <p:cNvPr id="5" name="Footer Placeholder 4"/>
          <p:cNvSpPr>
            <a:spLocks noGrp="1"/>
          </p:cNvSpPr>
          <p:nvPr>
            <p:ph type="ftr" sz="quarter" idx="11"/>
          </p:nvPr>
        </p:nvSpPr>
        <p:spPr>
          <a:xfrm>
            <a:off x="457201" y="6248207"/>
            <a:ext cx="5573483" cy="365125"/>
          </a:xfrm>
        </p:spPr>
        <p:txBody>
          <a:bodyPr/>
          <a:lstStyle/>
          <a:p>
            <a:endParaRPr lang="en-C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A410406-3C12-47A2-927C-D16CDA9CF240}" type="slidenum">
              <a:rPr lang="en-CA" smtClean="0"/>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5C7B34A-0287-4878-B688-6B3F736DC829}" type="datetimeFigureOut">
              <a:rPr lang="en-CA" smtClean="0"/>
              <a:t>2017-09-13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A410406-3C12-47A2-927C-D16CDA9CF240}" type="slidenum">
              <a:rPr lang="en-CA" smtClean="0"/>
              <a:t>‹#›</a:t>
            </a:fld>
            <a:endParaRPr lang="en-C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5C7B34A-0287-4878-B688-6B3F736DC829}" type="datetimeFigureOut">
              <a:rPr lang="en-CA" smtClean="0"/>
              <a:t>2017-09-13</a:t>
            </a:fld>
            <a:endParaRPr lang="en-C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A410406-3C12-47A2-927C-D16CDA9CF240}" type="slidenum">
              <a:rPr lang="en-CA" smtClean="0"/>
              <a:t>‹#›</a:t>
            </a:fld>
            <a:endParaRPr lang="en-CA"/>
          </a:p>
        </p:txBody>
      </p:sp>
      <p:sp>
        <p:nvSpPr>
          <p:cNvPr id="14" name="Footer Placeholder 13"/>
          <p:cNvSpPr>
            <a:spLocks noGrp="1"/>
          </p:cNvSpPr>
          <p:nvPr>
            <p:ph type="ftr" sz="quarter" idx="12"/>
          </p:nvPr>
        </p:nvSpPr>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5C7B34A-0287-4878-B688-6B3F736DC829}" type="datetimeFigureOut">
              <a:rPr lang="en-CA" smtClean="0"/>
              <a:t>2017-09-13</a:t>
            </a:fld>
            <a:endParaRPr lang="en-CA"/>
          </a:p>
        </p:txBody>
      </p:sp>
      <p:sp>
        <p:nvSpPr>
          <p:cNvPr id="10" name="Slide Number Placeholder 9"/>
          <p:cNvSpPr>
            <a:spLocks noGrp="1"/>
          </p:cNvSpPr>
          <p:nvPr>
            <p:ph type="sldNum" sz="quarter" idx="16"/>
          </p:nvPr>
        </p:nvSpPr>
        <p:spPr/>
        <p:txBody>
          <a:bodyPr rtlCol="0"/>
          <a:lstStyle/>
          <a:p>
            <a:fld id="{CA410406-3C12-47A2-927C-D16CDA9CF240}" type="slidenum">
              <a:rPr lang="en-CA" smtClean="0"/>
              <a:t>‹#›</a:t>
            </a:fld>
            <a:endParaRPr lang="en-CA"/>
          </a:p>
        </p:txBody>
      </p:sp>
      <p:sp>
        <p:nvSpPr>
          <p:cNvPr id="12" name="Footer Placeholder 11"/>
          <p:cNvSpPr>
            <a:spLocks noGrp="1"/>
          </p:cNvSpPr>
          <p:nvPr>
            <p:ph type="ftr" sz="quarter" idx="17"/>
          </p:nvPr>
        </p:nvSpPr>
        <p:spPr/>
        <p:txBody>
          <a:bodyPr rtlCol="0"/>
          <a:lstStyle/>
          <a:p>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5C7B34A-0287-4878-B688-6B3F736DC829}" type="datetimeFigureOut">
              <a:rPr lang="en-CA" smtClean="0"/>
              <a:t>2017-09-13</a:t>
            </a:fld>
            <a:endParaRPr lang="en-CA"/>
          </a:p>
        </p:txBody>
      </p:sp>
      <p:sp>
        <p:nvSpPr>
          <p:cNvPr id="12" name="Slide Number Placeholder 11"/>
          <p:cNvSpPr>
            <a:spLocks noGrp="1"/>
          </p:cNvSpPr>
          <p:nvPr>
            <p:ph type="sldNum" sz="quarter" idx="16"/>
          </p:nvPr>
        </p:nvSpPr>
        <p:spPr/>
        <p:txBody>
          <a:bodyPr rtlCol="0"/>
          <a:lstStyle/>
          <a:p>
            <a:fld id="{CA410406-3C12-47A2-927C-D16CDA9CF240}" type="slidenum">
              <a:rPr lang="en-CA" smtClean="0"/>
              <a:t>‹#›</a:t>
            </a:fld>
            <a:endParaRPr lang="en-CA"/>
          </a:p>
        </p:txBody>
      </p:sp>
      <p:sp>
        <p:nvSpPr>
          <p:cNvPr id="14" name="Footer Placeholder 13"/>
          <p:cNvSpPr>
            <a:spLocks noGrp="1"/>
          </p:cNvSpPr>
          <p:nvPr>
            <p:ph type="ftr" sz="quarter" idx="17"/>
          </p:nvPr>
        </p:nvSpPr>
        <p:spPr/>
        <p:txBody>
          <a:bodyPr rtlCol="0"/>
          <a:lstStyle/>
          <a:p>
            <a:endParaRPr lang="en-C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5C7B34A-0287-4878-B688-6B3F736DC829}" type="datetimeFigureOut">
              <a:rPr lang="en-CA" smtClean="0"/>
              <a:t>2017-09-13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A410406-3C12-47A2-927C-D16CDA9CF240}"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C7B34A-0287-4878-B688-6B3F736DC829}" type="datetimeFigureOut">
              <a:rPr lang="en-CA" smtClean="0"/>
              <a:t>2017-09-13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A410406-3C12-47A2-927C-D16CDA9CF240}"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5C7B34A-0287-4878-B688-6B3F736DC829}" type="datetimeFigureOut">
              <a:rPr lang="en-CA" smtClean="0"/>
              <a:t>2017-09-13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A410406-3C12-47A2-927C-D16CDA9CF240}" type="slidenum">
              <a:rPr lang="en-CA" smtClean="0"/>
              <a:t>‹#›</a:t>
            </a:fld>
            <a:endParaRPr lang="en-C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5C7B34A-0287-4878-B688-6B3F736DC829}" type="datetimeFigureOut">
              <a:rPr lang="en-CA" smtClean="0"/>
              <a:t>2017-09-13</a:t>
            </a:fld>
            <a:endParaRPr lang="en-C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A410406-3C12-47A2-927C-D16CDA9CF240}" type="slidenum">
              <a:rPr lang="en-CA" smtClean="0"/>
              <a:t>‹#›</a:t>
            </a:fld>
            <a:endParaRPr lang="en-CA"/>
          </a:p>
        </p:txBody>
      </p:sp>
      <p:sp>
        <p:nvSpPr>
          <p:cNvPr id="14" name="Footer Placeholder 13"/>
          <p:cNvSpPr>
            <a:spLocks noGrp="1"/>
          </p:cNvSpPr>
          <p:nvPr>
            <p:ph type="ftr" sz="quarter" idx="12"/>
          </p:nvPr>
        </p:nvSpPr>
        <p:spPr>
          <a:xfrm>
            <a:off x="1600200" y="6248206"/>
            <a:ext cx="4572000" cy="365125"/>
          </a:xfrm>
        </p:spPr>
        <p:txBody>
          <a:bodyPr rtlCol="0"/>
          <a:lstStyle/>
          <a:p>
            <a:endParaRPr lang="en-C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5C7B34A-0287-4878-B688-6B3F736DC829}" type="datetimeFigureOut">
              <a:rPr lang="en-CA" smtClean="0"/>
              <a:t>2017-09-13</a:t>
            </a:fld>
            <a:endParaRPr lang="en-C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C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A410406-3C12-47A2-927C-D16CDA9CF240}"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 Target="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Characteristics of Entrepreneurial Ventures</a:t>
            </a:r>
            <a:endParaRPr lang="en-CA" dirty="0"/>
          </a:p>
        </p:txBody>
      </p:sp>
      <p:sp>
        <p:nvSpPr>
          <p:cNvPr id="3" name="Subtitle 2"/>
          <p:cNvSpPr>
            <a:spLocks noGrp="1"/>
          </p:cNvSpPr>
          <p:nvPr>
            <p:ph type="subTitle" idx="1"/>
          </p:nvPr>
        </p:nvSpPr>
        <p:spPr/>
        <p:txBody>
          <a:bodyPr/>
          <a:lstStyle/>
          <a:p>
            <a:r>
              <a:rPr lang="en-US" dirty="0" smtClean="0"/>
              <a:t>Entrepreneurship 30 |</a:t>
            </a:r>
            <a:endParaRPr lang="en-CA" dirty="0"/>
          </a:p>
        </p:txBody>
      </p:sp>
    </p:spTree>
    <p:extLst>
      <p:ext uri="{BB962C8B-B14F-4D97-AF65-F5344CB8AC3E}">
        <p14:creationId xmlns:p14="http://schemas.microsoft.com/office/powerpoint/2010/main" val="5217619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Provincial Organizations</a:t>
            </a:r>
            <a:endParaRPr lang="en-CA" dirty="0"/>
          </a:p>
        </p:txBody>
      </p:sp>
      <p:sp>
        <p:nvSpPr>
          <p:cNvPr id="3" name="Content Placeholder 2"/>
          <p:cNvSpPr>
            <a:spLocks noGrp="1"/>
          </p:cNvSpPr>
          <p:nvPr>
            <p:ph sz="quarter" idx="1"/>
          </p:nvPr>
        </p:nvSpPr>
        <p:spPr/>
        <p:txBody>
          <a:bodyPr/>
          <a:lstStyle/>
          <a:p>
            <a:r>
              <a:rPr lang="en-US" dirty="0"/>
              <a:t>A business that stays in operation throughout the </a:t>
            </a:r>
            <a:r>
              <a:rPr lang="en-US" dirty="0" smtClean="0"/>
              <a:t>province </a:t>
            </a:r>
            <a:r>
              <a:rPr lang="en-US" dirty="0"/>
              <a:t>has many locations in different </a:t>
            </a:r>
            <a:r>
              <a:rPr lang="en-US" dirty="0" smtClean="0"/>
              <a:t>cities and towns. </a:t>
            </a:r>
            <a:endParaRPr lang="en-CA" dirty="0"/>
          </a:p>
          <a:p>
            <a:endParaRPr lang="en-CA" dirty="0"/>
          </a:p>
        </p:txBody>
      </p:sp>
      <p:pic>
        <p:nvPicPr>
          <p:cNvPr id="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96000"/>
            <a:ext cx="647700" cy="643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39397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Organization</a:t>
            </a:r>
            <a:endParaRPr lang="en-CA" dirty="0"/>
          </a:p>
        </p:txBody>
      </p:sp>
      <p:sp>
        <p:nvSpPr>
          <p:cNvPr id="3" name="Content Placeholder 2"/>
          <p:cNvSpPr>
            <a:spLocks noGrp="1"/>
          </p:cNvSpPr>
          <p:nvPr>
            <p:ph sz="quarter" idx="1"/>
          </p:nvPr>
        </p:nvSpPr>
        <p:spPr/>
        <p:txBody>
          <a:bodyPr/>
          <a:lstStyle/>
          <a:p>
            <a:r>
              <a:rPr lang="en-US" dirty="0" smtClean="0"/>
              <a:t>A business that stays in operation within the country it was formed and has many locations in different provinces. </a:t>
            </a:r>
            <a:endParaRPr lang="en-CA" dirty="0"/>
          </a:p>
        </p:txBody>
      </p:sp>
      <p:pic>
        <p:nvPicPr>
          <p:cNvPr id="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96000"/>
            <a:ext cx="647700" cy="643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7945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Organizations</a:t>
            </a:r>
            <a:endParaRPr lang="en-CA" dirty="0"/>
          </a:p>
        </p:txBody>
      </p:sp>
      <p:sp>
        <p:nvSpPr>
          <p:cNvPr id="3" name="Content Placeholder 2"/>
          <p:cNvSpPr>
            <a:spLocks noGrp="1"/>
          </p:cNvSpPr>
          <p:nvPr>
            <p:ph sz="quarter" idx="1"/>
          </p:nvPr>
        </p:nvSpPr>
        <p:spPr/>
        <p:txBody>
          <a:bodyPr/>
          <a:lstStyle/>
          <a:p>
            <a:r>
              <a:rPr lang="en-US" dirty="0"/>
              <a:t>A business that stays in operation </a:t>
            </a:r>
            <a:r>
              <a:rPr lang="en-US" dirty="0" smtClean="0"/>
              <a:t>throughout the world has </a:t>
            </a:r>
            <a:r>
              <a:rPr lang="en-US" dirty="0"/>
              <a:t>many locations in </a:t>
            </a:r>
            <a:r>
              <a:rPr lang="en-US" dirty="0" smtClean="0"/>
              <a:t>different countries. </a:t>
            </a:r>
            <a:endParaRPr lang="en-CA" dirty="0"/>
          </a:p>
          <a:p>
            <a:endParaRPr lang="en-CA" dirty="0"/>
          </a:p>
        </p:txBody>
      </p:sp>
      <p:pic>
        <p:nvPicPr>
          <p:cNvPr id="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96000"/>
            <a:ext cx="647700" cy="643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91673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Cooperative Organizations</a:t>
            </a:r>
            <a:endParaRPr lang="en-CA" dirty="0"/>
          </a:p>
        </p:txBody>
      </p:sp>
      <p:sp>
        <p:nvSpPr>
          <p:cNvPr id="3" name="Content Placeholder 2"/>
          <p:cNvSpPr>
            <a:spLocks noGrp="1"/>
          </p:cNvSpPr>
          <p:nvPr>
            <p:ph sz="quarter" idx="1"/>
          </p:nvPr>
        </p:nvSpPr>
        <p:spPr/>
        <p:txBody>
          <a:bodyPr>
            <a:normAutofit/>
          </a:bodyPr>
          <a:lstStyle/>
          <a:p>
            <a:r>
              <a:rPr lang="en-US" dirty="0"/>
              <a:t>Firm owned, controlled, and operated by a group of users for their own benefit. Each member </a:t>
            </a:r>
            <a:r>
              <a:rPr lang="en-US" dirty="0" smtClean="0"/>
              <a:t>contributes equity </a:t>
            </a:r>
            <a:r>
              <a:rPr lang="en-US" dirty="0"/>
              <a:t>capital, and shares in the control of the firm on the basis of one-member, one-vote principle (and not in proportion to his or her equity contribution</a:t>
            </a:r>
            <a:r>
              <a:rPr lang="en-US" dirty="0" smtClean="0"/>
              <a:t>). The Co-Op in town is an example of this. </a:t>
            </a:r>
            <a:endParaRPr lang="en-US" dirty="0"/>
          </a:p>
          <a:p>
            <a:endParaRPr lang="en-US" dirty="0"/>
          </a:p>
        </p:txBody>
      </p:sp>
      <p:pic>
        <p:nvPicPr>
          <p:cNvPr id="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96000"/>
            <a:ext cx="647700" cy="643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66903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CA" dirty="0"/>
          </a:p>
        </p:txBody>
      </p:sp>
      <p:sp>
        <p:nvSpPr>
          <p:cNvPr id="3" name="Content Placeholder 2"/>
          <p:cNvSpPr>
            <a:spLocks noGrp="1"/>
          </p:cNvSpPr>
          <p:nvPr>
            <p:ph sz="quarter" idx="1"/>
          </p:nvPr>
        </p:nvSpPr>
        <p:spPr/>
        <p:txBody>
          <a:bodyPr>
            <a:normAutofit/>
          </a:bodyPr>
          <a:lstStyle/>
          <a:p>
            <a:r>
              <a:rPr lang="en-US" dirty="0"/>
              <a:t>Characteristics of an entrepreneurial venture are limitless and may be at differing levels of complexity. They include: </a:t>
            </a:r>
          </a:p>
          <a:p>
            <a:pPr lvl="1"/>
            <a:r>
              <a:rPr lang="en-CA" dirty="0" smtClean="0"/>
              <a:t>a </a:t>
            </a:r>
            <a:r>
              <a:rPr lang="en-CA" dirty="0"/>
              <a:t>set goal </a:t>
            </a:r>
            <a:r>
              <a:rPr lang="en-CA" dirty="0" smtClean="0"/>
              <a:t>– something that needs to be accomplished</a:t>
            </a:r>
            <a:endParaRPr lang="en-CA" dirty="0"/>
          </a:p>
          <a:p>
            <a:pPr lvl="1"/>
            <a:r>
              <a:rPr lang="en-CA" dirty="0" smtClean="0"/>
              <a:t>an </a:t>
            </a:r>
            <a:r>
              <a:rPr lang="en-CA" dirty="0"/>
              <a:t>element of risk </a:t>
            </a:r>
            <a:r>
              <a:rPr lang="en-CA" dirty="0" smtClean="0"/>
              <a:t>– an individual is taking a chance</a:t>
            </a:r>
            <a:endParaRPr lang="en-CA" dirty="0"/>
          </a:p>
          <a:p>
            <a:pPr lvl="1"/>
            <a:r>
              <a:rPr lang="en-CA" dirty="0" smtClean="0"/>
              <a:t> </a:t>
            </a:r>
            <a:r>
              <a:rPr lang="en-CA" dirty="0"/>
              <a:t>personal commitment </a:t>
            </a:r>
            <a:r>
              <a:rPr lang="en-CA" dirty="0" smtClean="0"/>
              <a:t>– dedication to the business</a:t>
            </a:r>
            <a:endParaRPr lang="en-CA" dirty="0"/>
          </a:p>
          <a:p>
            <a:pPr lvl="1"/>
            <a:r>
              <a:rPr lang="en-CA" dirty="0" smtClean="0"/>
              <a:t>planning </a:t>
            </a:r>
            <a:r>
              <a:rPr lang="en-CA" dirty="0"/>
              <a:t>and preparation </a:t>
            </a:r>
          </a:p>
          <a:p>
            <a:pPr lvl="1"/>
            <a:r>
              <a:rPr lang="en-US" dirty="0" smtClean="0"/>
              <a:t>a </a:t>
            </a:r>
            <a:r>
              <a:rPr lang="en-US" dirty="0"/>
              <a:t>commitment of numerous resources. </a:t>
            </a:r>
          </a:p>
          <a:p>
            <a:pPr marL="0" indent="0">
              <a:buNone/>
            </a:pPr>
            <a:r>
              <a:rPr lang="en-CA" dirty="0"/>
              <a:t>	</a:t>
            </a:r>
          </a:p>
          <a:p>
            <a:endParaRPr lang="en-CA" dirty="0"/>
          </a:p>
        </p:txBody>
      </p:sp>
    </p:spTree>
    <p:extLst>
      <p:ext uri="{BB962C8B-B14F-4D97-AF65-F5344CB8AC3E}">
        <p14:creationId xmlns:p14="http://schemas.microsoft.com/office/powerpoint/2010/main" val="1336829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Types of Entrepreneurial Organizations</a:t>
            </a:r>
            <a:endParaRPr lang="en-CA" dirty="0"/>
          </a:p>
        </p:txBody>
      </p:sp>
      <p:graphicFrame>
        <p:nvGraphicFramePr>
          <p:cNvPr id="5" name="Diagram 4"/>
          <p:cNvGraphicFramePr/>
          <p:nvPr>
            <p:extLst>
              <p:ext uri="{D42A27DB-BD31-4B8C-83A1-F6EECF244321}">
                <p14:modId xmlns:p14="http://schemas.microsoft.com/office/powerpoint/2010/main" val="3588025907"/>
              </p:ext>
            </p:extLst>
          </p:nvPr>
        </p:nvGraphicFramePr>
        <p:xfrm>
          <a:off x="1524000" y="18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31025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Types of Organizations</a:t>
            </a:r>
            <a:endParaRPr lang="en-CA" dirty="0"/>
          </a:p>
        </p:txBody>
      </p:sp>
      <p:sp>
        <p:nvSpPr>
          <p:cNvPr id="3" name="Content Placeholder 2"/>
          <p:cNvSpPr>
            <a:spLocks noGrp="1"/>
          </p:cNvSpPr>
          <p:nvPr>
            <p:ph sz="quarter" idx="1"/>
          </p:nvPr>
        </p:nvSpPr>
        <p:spPr/>
        <p:txBody>
          <a:bodyPr>
            <a:normAutofit lnSpcReduction="10000"/>
          </a:bodyPr>
          <a:lstStyle/>
          <a:p>
            <a:r>
              <a:rPr lang="en-US" dirty="0"/>
              <a:t>Entrepreneurs may also develop ventures around social </a:t>
            </a:r>
            <a:r>
              <a:rPr lang="en-US" dirty="0" smtClean="0"/>
              <a:t>issues including:</a:t>
            </a:r>
          </a:p>
          <a:p>
            <a:pPr lvl="1"/>
            <a:r>
              <a:rPr lang="en-US" sz="2200" dirty="0" smtClean="0"/>
              <a:t>environmental concerns</a:t>
            </a:r>
          </a:p>
          <a:p>
            <a:pPr lvl="1"/>
            <a:r>
              <a:rPr lang="en-US" sz="2200" dirty="0" smtClean="0"/>
              <a:t>globalization</a:t>
            </a:r>
          </a:p>
          <a:p>
            <a:pPr lvl="1"/>
            <a:r>
              <a:rPr lang="en-US" sz="2200" dirty="0" smtClean="0"/>
              <a:t>reduced </a:t>
            </a:r>
            <a:r>
              <a:rPr lang="en-US" sz="2200" dirty="0"/>
              <a:t>agricultural </a:t>
            </a:r>
            <a:r>
              <a:rPr lang="en-US" sz="2200" dirty="0" smtClean="0"/>
              <a:t>productivity</a:t>
            </a:r>
          </a:p>
          <a:p>
            <a:pPr lvl="1"/>
            <a:r>
              <a:rPr lang="en-US" sz="2200" dirty="0" smtClean="0"/>
              <a:t>aging population</a:t>
            </a:r>
          </a:p>
          <a:p>
            <a:pPr lvl="1"/>
            <a:r>
              <a:rPr lang="en-US" sz="2200" dirty="0" smtClean="0"/>
              <a:t>unemployment </a:t>
            </a:r>
          </a:p>
          <a:p>
            <a:pPr lvl="1"/>
            <a:r>
              <a:rPr lang="en-US" sz="2200" dirty="0" smtClean="0"/>
              <a:t>stresses </a:t>
            </a:r>
            <a:r>
              <a:rPr lang="en-US" sz="2200" dirty="0"/>
              <a:t>on the health care </a:t>
            </a:r>
            <a:r>
              <a:rPr lang="en-US" sz="2200" dirty="0" smtClean="0"/>
              <a:t>system </a:t>
            </a:r>
          </a:p>
          <a:p>
            <a:pPr lvl="1"/>
            <a:r>
              <a:rPr lang="en-US" sz="2200" dirty="0" smtClean="0"/>
              <a:t>managing deficits </a:t>
            </a:r>
          </a:p>
          <a:p>
            <a:pPr lvl="1"/>
            <a:r>
              <a:rPr lang="en-US" sz="2200" dirty="0" smtClean="0"/>
              <a:t>technological advancements </a:t>
            </a:r>
          </a:p>
          <a:p>
            <a:pPr lvl="1"/>
            <a:r>
              <a:rPr lang="en-US" sz="2200" dirty="0" smtClean="0"/>
              <a:t>agricultural </a:t>
            </a:r>
            <a:r>
              <a:rPr lang="en-US" sz="2200" dirty="0"/>
              <a:t>development, and our multicultural society. 	</a:t>
            </a:r>
          </a:p>
          <a:p>
            <a:endParaRPr lang="en-CA" dirty="0"/>
          </a:p>
        </p:txBody>
      </p:sp>
    </p:spTree>
    <p:extLst>
      <p:ext uri="{BB962C8B-B14F-4D97-AF65-F5344CB8AC3E}">
        <p14:creationId xmlns:p14="http://schemas.microsoft.com/office/powerpoint/2010/main" val="27386948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Profit</a:t>
            </a:r>
            <a:endParaRPr lang="en-CA" dirty="0"/>
          </a:p>
        </p:txBody>
      </p:sp>
      <p:sp>
        <p:nvSpPr>
          <p:cNvPr id="3" name="Content Placeholder 2"/>
          <p:cNvSpPr>
            <a:spLocks noGrp="1"/>
          </p:cNvSpPr>
          <p:nvPr>
            <p:ph sz="quarter" idx="1"/>
          </p:nvPr>
        </p:nvSpPr>
        <p:spPr/>
        <p:txBody>
          <a:bodyPr>
            <a:normAutofit/>
          </a:bodyPr>
          <a:lstStyle/>
          <a:p>
            <a:r>
              <a:rPr lang="en-US" dirty="0"/>
              <a:t>A business or other organization whose primary goal is making money (a profit), as opposed to a non profit organization which focuses a goal such as helping the community and is concerned with money only as much as necessary to keep the organization operating. Most companies considered to be businesses are for profit organizations; this includes anything from retail stores to restaurants to insurance companies to real estate companies.</a:t>
            </a:r>
          </a:p>
          <a:p>
            <a:endParaRPr lang="en-US" dirty="0"/>
          </a:p>
        </p:txBody>
      </p:sp>
      <p:pic>
        <p:nvPicPr>
          <p:cNvPr id="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96000"/>
            <a:ext cx="647700" cy="643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15100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 Profit</a:t>
            </a:r>
            <a:endParaRPr lang="en-CA" dirty="0"/>
          </a:p>
        </p:txBody>
      </p:sp>
      <p:sp>
        <p:nvSpPr>
          <p:cNvPr id="3" name="Content Placeholder 2"/>
          <p:cNvSpPr>
            <a:spLocks noGrp="1"/>
          </p:cNvSpPr>
          <p:nvPr>
            <p:ph sz="quarter" idx="1"/>
          </p:nvPr>
        </p:nvSpPr>
        <p:spPr/>
        <p:txBody>
          <a:bodyPr>
            <a:normAutofit fontScale="92500" lnSpcReduction="10000"/>
          </a:bodyPr>
          <a:lstStyle/>
          <a:p>
            <a:r>
              <a:rPr lang="en-US" dirty="0"/>
              <a:t>An incorporated organization which exists for educational or charitable reasons, and from which its shareholders or trustees do not benefit financially. Any money earned must be retained by the organization, and used for its own expenses, operations, and programs. Many non-profit organizations also seek tax exempt status, and may also be exempt from local taxes including sales taxes or property taxes. Well-known non-profit organizations include Habitat for Humanity, the Red Cross, and United Way. also called not-for-profit </a:t>
            </a:r>
          </a:p>
          <a:p>
            <a:endParaRPr lang="en-US" dirty="0"/>
          </a:p>
        </p:txBody>
      </p:sp>
      <p:pic>
        <p:nvPicPr>
          <p:cNvPr id="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96000"/>
            <a:ext cx="647700" cy="643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29931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Scale Organization</a:t>
            </a:r>
            <a:endParaRPr lang="en-CA" dirty="0"/>
          </a:p>
        </p:txBody>
      </p:sp>
      <p:sp>
        <p:nvSpPr>
          <p:cNvPr id="3" name="Content Placeholder 2"/>
          <p:cNvSpPr>
            <a:spLocks noGrp="1"/>
          </p:cNvSpPr>
          <p:nvPr>
            <p:ph sz="quarter" idx="1"/>
          </p:nvPr>
        </p:nvSpPr>
        <p:spPr/>
        <p:txBody>
          <a:bodyPr/>
          <a:lstStyle/>
          <a:p>
            <a:r>
              <a:rPr lang="en-US" dirty="0" smtClean="0"/>
              <a:t>A business with many locations, large employee base and is usually a national or international based business – Home Depot, Boston Pizza, </a:t>
            </a:r>
            <a:endParaRPr lang="en-CA" dirty="0"/>
          </a:p>
        </p:txBody>
      </p:sp>
      <p:pic>
        <p:nvPicPr>
          <p:cNvPr id="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96000"/>
            <a:ext cx="647700" cy="643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7455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Organization</a:t>
            </a:r>
            <a:endParaRPr lang="en-CA" dirty="0"/>
          </a:p>
        </p:txBody>
      </p:sp>
      <p:sp>
        <p:nvSpPr>
          <p:cNvPr id="3" name="Content Placeholder 2"/>
          <p:cNvSpPr>
            <a:spLocks noGrp="1"/>
          </p:cNvSpPr>
          <p:nvPr>
            <p:ph sz="quarter" idx="1"/>
          </p:nvPr>
        </p:nvSpPr>
        <p:spPr/>
        <p:txBody>
          <a:bodyPr>
            <a:normAutofit/>
          </a:bodyPr>
          <a:lstStyle/>
          <a:p>
            <a:r>
              <a:rPr lang="en-US" dirty="0"/>
              <a:t>A </a:t>
            </a:r>
            <a:r>
              <a:rPr lang="en-US" dirty="0" smtClean="0"/>
              <a:t>commercial enterprise </a:t>
            </a:r>
            <a:r>
              <a:rPr lang="en-US" dirty="0"/>
              <a:t>that provides work performed in an expert manner by an individual or team for the benefit of its customers. The typical service business provides </a:t>
            </a:r>
            <a:r>
              <a:rPr lang="en-US" dirty="0" smtClean="0"/>
              <a:t>intangible products</a:t>
            </a:r>
            <a:r>
              <a:rPr lang="en-US" dirty="0"/>
              <a:t>, such as accounting, banking, consulting, cleaning, landscaping, education, insurance, treatment, and </a:t>
            </a:r>
            <a:r>
              <a:rPr lang="en-US" dirty="0" smtClean="0"/>
              <a:t>transportation services</a:t>
            </a:r>
            <a:r>
              <a:rPr lang="en-US" dirty="0"/>
              <a:t>.</a:t>
            </a:r>
          </a:p>
          <a:p>
            <a:endParaRPr lang="en-US" dirty="0"/>
          </a:p>
        </p:txBody>
      </p:sp>
      <p:pic>
        <p:nvPicPr>
          <p:cNvPr id="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96000"/>
            <a:ext cx="647700" cy="643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322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Organization</a:t>
            </a:r>
            <a:endParaRPr lang="en-CA" dirty="0"/>
          </a:p>
        </p:txBody>
      </p:sp>
      <p:sp>
        <p:nvSpPr>
          <p:cNvPr id="3" name="Content Placeholder 2"/>
          <p:cNvSpPr>
            <a:spLocks noGrp="1"/>
          </p:cNvSpPr>
          <p:nvPr>
            <p:ph sz="quarter" idx="1"/>
          </p:nvPr>
        </p:nvSpPr>
        <p:spPr/>
        <p:txBody>
          <a:bodyPr/>
          <a:lstStyle/>
          <a:p>
            <a:r>
              <a:rPr lang="en-US" dirty="0"/>
              <a:t>A company which provides goods or services to a local population. Though most often used when referring to a locally-owned business, the term may also be used to describe a franchise or corporate branch operating within a local area.</a:t>
            </a:r>
          </a:p>
          <a:p>
            <a:endParaRPr lang="en-US" dirty="0"/>
          </a:p>
        </p:txBody>
      </p:sp>
      <p:pic>
        <p:nvPicPr>
          <p:cNvPr id="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96000"/>
            <a:ext cx="647700" cy="643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37911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139</TotalTime>
  <Words>538</Words>
  <Application>Microsoft Office PowerPoint</Application>
  <PresentationFormat>On-screen Show (4:3)</PresentationFormat>
  <Paragraphs>49</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Calibri</vt:lpstr>
      <vt:lpstr>Tw Cen MT</vt:lpstr>
      <vt:lpstr>Wingdings</vt:lpstr>
      <vt:lpstr>Wingdings 2</vt:lpstr>
      <vt:lpstr>Median</vt:lpstr>
      <vt:lpstr>Characteristics of Entrepreneurial Ventures</vt:lpstr>
      <vt:lpstr>Introduction</vt:lpstr>
      <vt:lpstr>Types of Entrepreneurial Organizations</vt:lpstr>
      <vt:lpstr>Other Types of Organizations</vt:lpstr>
      <vt:lpstr>Profit</vt:lpstr>
      <vt:lpstr>Non Profit</vt:lpstr>
      <vt:lpstr>Large Scale Organization</vt:lpstr>
      <vt:lpstr>Service Organization</vt:lpstr>
      <vt:lpstr>Local Organization</vt:lpstr>
      <vt:lpstr>Provincial Organizations</vt:lpstr>
      <vt:lpstr>National Organization</vt:lpstr>
      <vt:lpstr>International Organizations</vt:lpstr>
      <vt:lpstr>Cooperative Organizations</vt:lpstr>
    </vt:vector>
  </TitlesOfParts>
  <Company>SouthEast Cornerstone School Division #209</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Characteristics of Entrepreneurial Ventures</dc:title>
  <dc:creator>Windows User</dc:creator>
  <cp:lastModifiedBy>Amy Mcfarlen</cp:lastModifiedBy>
  <cp:revision>6</cp:revision>
  <cp:lastPrinted>2017-09-13T14:32:31Z</cp:lastPrinted>
  <dcterms:created xsi:type="dcterms:W3CDTF">2013-06-05T16:24:32Z</dcterms:created>
  <dcterms:modified xsi:type="dcterms:W3CDTF">2017-09-13T14:32:42Z</dcterms:modified>
</cp:coreProperties>
</file>